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66" r:id="rId4"/>
    <p:sldId id="259" r:id="rId5"/>
    <p:sldId id="268" r:id="rId6"/>
    <p:sldId id="260" r:id="rId7"/>
    <p:sldId id="267"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45" d="100"/>
          <a:sy n="45" d="100"/>
        </p:scale>
        <p:origin x="744"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1605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371600"/>
            <a:ext cx="7415927" cy="1321714"/>
          </a:xfrm>
          <a:prstGeom prst="rect">
            <a:avLst/>
          </a:prstGeom>
          <a:noFill/>
          <a:ln/>
        </p:spPr>
        <p:txBody>
          <a:bodyPr wrap="square" rtlCol="0" anchor="t"/>
          <a:lstStyle/>
          <a:p>
            <a:pPr marL="0" indent="0">
              <a:lnSpc>
                <a:spcPts val="8384"/>
              </a:lnSpc>
              <a:buNone/>
            </a:pPr>
            <a:r>
              <a:rPr lang="en-US" sz="7200" b="1" kern="0" spc="-201" dirty="0">
                <a:solidFill>
                  <a:srgbClr val="000000"/>
                </a:solidFill>
                <a:latin typeface="Inter" pitchFamily="34" charset="0"/>
                <a:ea typeface="Inter" pitchFamily="34" charset="-122"/>
                <a:cs typeface="Inter" pitchFamily="34" charset="-120"/>
              </a:rPr>
              <a:t>Smart Tour Guide:</a:t>
            </a:r>
            <a:endParaRPr lang="en-US" sz="7200" dirty="0">
              <a:solidFill>
                <a:srgbClr val="002060"/>
              </a:solidFill>
            </a:endParaRPr>
          </a:p>
        </p:txBody>
      </p:sp>
      <p:sp>
        <p:nvSpPr>
          <p:cNvPr id="7" name="Shape 4"/>
          <p:cNvSpPr/>
          <p:nvPr/>
        </p:nvSpPr>
        <p:spPr>
          <a:xfrm>
            <a:off x="6350437" y="6628328"/>
            <a:ext cx="394930" cy="394930"/>
          </a:xfrm>
          <a:prstGeom prst="roundRect">
            <a:avLst>
              <a:gd name="adj" fmla="val 23151155"/>
            </a:avLst>
          </a:prstGeom>
          <a:noFill/>
          <a:ln w="7620">
            <a:solidFill>
              <a:srgbClr val="FFFFFF"/>
            </a:solidFill>
            <a:prstDash val="solid"/>
          </a:ln>
        </p:spPr>
      </p:sp>
      <p:sp>
        <p:nvSpPr>
          <p:cNvPr id="9" name="Text 5"/>
          <p:cNvSpPr/>
          <p:nvPr/>
        </p:nvSpPr>
        <p:spPr>
          <a:xfrm>
            <a:off x="6358057" y="6609874"/>
            <a:ext cx="4106743" cy="1010126"/>
          </a:xfrm>
          <a:prstGeom prst="rect">
            <a:avLst/>
          </a:prstGeom>
          <a:noFill/>
          <a:ln/>
        </p:spPr>
        <p:txBody>
          <a:bodyPr wrap="none" rtlCol="0" anchor="t"/>
          <a:lstStyle/>
          <a:p>
            <a:pPr marL="0" indent="0" algn="l">
              <a:lnSpc>
                <a:spcPts val="3402"/>
              </a:lnSpc>
              <a:buNone/>
            </a:pPr>
            <a:r>
              <a:rPr lang="en-US" sz="2430" dirty="0"/>
              <a:t>SUBMITTED BY :  </a:t>
            </a:r>
            <a:r>
              <a:rPr lang="en-US" sz="2430" b="1" dirty="0"/>
              <a:t>AKHNA S J</a:t>
            </a:r>
          </a:p>
          <a:p>
            <a:pPr marL="0" indent="0" algn="l">
              <a:lnSpc>
                <a:spcPts val="3402"/>
              </a:lnSpc>
              <a:buNone/>
            </a:pPr>
            <a:r>
              <a:rPr lang="en-US" sz="2430" dirty="0"/>
              <a:t>KTU ID : </a:t>
            </a:r>
            <a:r>
              <a:rPr lang="en-US" sz="2430" b="1" dirty="0"/>
              <a:t>TVE23MCA-2008</a:t>
            </a:r>
          </a:p>
        </p:txBody>
      </p:sp>
      <p:sp>
        <p:nvSpPr>
          <p:cNvPr id="13" name="Text 2">
            <a:extLst>
              <a:ext uri="{FF2B5EF4-FFF2-40B4-BE49-F238E27FC236}">
                <a16:creationId xmlns:a16="http://schemas.microsoft.com/office/drawing/2014/main" id="{507A4D1E-FDCA-C6BE-1DF9-749EFC0EEAF4}"/>
              </a:ext>
            </a:extLst>
          </p:cNvPr>
          <p:cNvSpPr/>
          <p:nvPr/>
        </p:nvSpPr>
        <p:spPr>
          <a:xfrm>
            <a:off x="6358057" y="2422987"/>
            <a:ext cx="8223455" cy="1505546"/>
          </a:xfrm>
          <a:prstGeom prst="rect">
            <a:avLst/>
          </a:prstGeom>
          <a:noFill/>
          <a:ln/>
        </p:spPr>
        <p:txBody>
          <a:bodyPr wrap="square" rtlCol="0" anchor="t"/>
          <a:lstStyle/>
          <a:p>
            <a:pPr marL="0" indent="0">
              <a:lnSpc>
                <a:spcPts val="8384"/>
              </a:lnSpc>
              <a:buNone/>
            </a:pPr>
            <a:r>
              <a:rPr lang="en-US" sz="4400" b="1" kern="0" spc="-201" dirty="0">
                <a:solidFill>
                  <a:schemeClr val="accent1">
                    <a:lumMod val="75000"/>
                  </a:schemeClr>
                </a:solidFill>
                <a:latin typeface="Inter" pitchFamily="34" charset="0"/>
                <a:ea typeface="Inter" pitchFamily="34" charset="-122"/>
                <a:cs typeface="Inter" pitchFamily="34" charset="-120"/>
              </a:rPr>
              <a:t>Revolutionizing Travel</a:t>
            </a:r>
            <a:endParaRPr lang="en-US" sz="4400" dirty="0">
              <a:solidFill>
                <a:schemeClr val="accent1">
                  <a:lumMod val="75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3609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2810232"/>
          </a:xfrm>
          <a:prstGeom prst="rect">
            <a:avLst/>
          </a:prstGeom>
        </p:spPr>
      </p:pic>
      <p:sp>
        <p:nvSpPr>
          <p:cNvPr id="5" name="Text 2"/>
          <p:cNvSpPr/>
          <p:nvPr/>
        </p:nvSpPr>
        <p:spPr>
          <a:xfrm>
            <a:off x="1174512" y="3610589"/>
            <a:ext cx="5620464" cy="702588"/>
          </a:xfrm>
          <a:prstGeom prst="rect">
            <a:avLst/>
          </a:prstGeom>
          <a:noFill/>
          <a:ln/>
        </p:spPr>
        <p:txBody>
          <a:bodyPr wrap="none" rtlCol="0" anchor="t"/>
          <a:lstStyle/>
          <a:p>
            <a:pPr marL="0" indent="0">
              <a:lnSpc>
                <a:spcPts val="5532"/>
              </a:lnSpc>
              <a:buNone/>
            </a:pPr>
            <a:r>
              <a:rPr lang="en-US" sz="5400" b="1" kern="0" spc="-133" dirty="0">
                <a:solidFill>
                  <a:srgbClr val="000000"/>
                </a:solidFill>
                <a:latin typeface="Inter" pitchFamily="34" charset="0"/>
                <a:ea typeface="Inter" pitchFamily="34" charset="-122"/>
              </a:rPr>
              <a:t>Table of Content</a:t>
            </a:r>
            <a:endParaRPr lang="en-US" sz="5400" dirty="0"/>
          </a:p>
        </p:txBody>
      </p:sp>
      <p:sp>
        <p:nvSpPr>
          <p:cNvPr id="6" name="Shape 3"/>
          <p:cNvSpPr/>
          <p:nvPr/>
        </p:nvSpPr>
        <p:spPr>
          <a:xfrm>
            <a:off x="1237903" y="5142382"/>
            <a:ext cx="505778" cy="505778"/>
          </a:xfrm>
          <a:prstGeom prst="roundRect">
            <a:avLst>
              <a:gd name="adj" fmla="val 18669"/>
            </a:avLst>
          </a:prstGeom>
          <a:solidFill>
            <a:srgbClr val="DADBF1"/>
          </a:solidFill>
          <a:ln w="7620">
            <a:solidFill>
              <a:srgbClr val="C0C1D7"/>
            </a:solidFill>
            <a:prstDash val="solid"/>
          </a:ln>
        </p:spPr>
      </p:sp>
      <p:sp>
        <p:nvSpPr>
          <p:cNvPr id="7" name="Text 4"/>
          <p:cNvSpPr/>
          <p:nvPr/>
        </p:nvSpPr>
        <p:spPr>
          <a:xfrm>
            <a:off x="1434902" y="5221175"/>
            <a:ext cx="135374" cy="337185"/>
          </a:xfrm>
          <a:prstGeom prst="rect">
            <a:avLst/>
          </a:prstGeom>
          <a:noFill/>
          <a:ln/>
        </p:spPr>
        <p:txBody>
          <a:bodyPr wrap="none" rtlCol="0" anchor="t"/>
          <a:lstStyle/>
          <a:p>
            <a:pPr marL="0" indent="0" algn="ctr">
              <a:lnSpc>
                <a:spcPts val="2655"/>
              </a:lnSpc>
              <a:buNone/>
            </a:pPr>
            <a:r>
              <a:rPr lang="en-US" sz="2655" b="1" kern="0" spc="-80" dirty="0">
                <a:solidFill>
                  <a:srgbClr val="272525"/>
                </a:solidFill>
                <a:latin typeface="Inter" pitchFamily="34" charset="0"/>
                <a:ea typeface="Inter" pitchFamily="34" charset="-122"/>
                <a:cs typeface="Inter" pitchFamily="34" charset="-120"/>
              </a:rPr>
              <a:t>1</a:t>
            </a:r>
            <a:endParaRPr lang="en-US" sz="2655" dirty="0"/>
          </a:p>
        </p:txBody>
      </p:sp>
      <p:sp>
        <p:nvSpPr>
          <p:cNvPr id="8" name="Text 5"/>
          <p:cNvSpPr/>
          <p:nvPr/>
        </p:nvSpPr>
        <p:spPr>
          <a:xfrm>
            <a:off x="1848856" y="5207126"/>
            <a:ext cx="3348037" cy="351234"/>
          </a:xfrm>
          <a:prstGeom prst="rect">
            <a:avLst/>
          </a:prstGeom>
          <a:noFill/>
          <a:ln/>
        </p:spPr>
        <p:txBody>
          <a:bodyPr wrap="none" rtlCol="0" anchor="t"/>
          <a:lstStyle/>
          <a:p>
            <a:pPr marL="0" indent="0">
              <a:lnSpc>
                <a:spcPts val="2766"/>
              </a:lnSpc>
              <a:buNone/>
            </a:pPr>
            <a:r>
              <a:rPr lang="en-US" sz="2800" b="1" dirty="0"/>
              <a:t>INTRODUCTION</a:t>
            </a:r>
          </a:p>
        </p:txBody>
      </p:sp>
      <p:sp>
        <p:nvSpPr>
          <p:cNvPr id="10" name="Shape 7"/>
          <p:cNvSpPr/>
          <p:nvPr/>
        </p:nvSpPr>
        <p:spPr>
          <a:xfrm>
            <a:off x="7427535" y="5208316"/>
            <a:ext cx="505778" cy="505778"/>
          </a:xfrm>
          <a:prstGeom prst="roundRect">
            <a:avLst>
              <a:gd name="adj" fmla="val 18669"/>
            </a:avLst>
          </a:prstGeom>
          <a:solidFill>
            <a:srgbClr val="DADBF1"/>
          </a:solidFill>
          <a:ln w="7620">
            <a:solidFill>
              <a:srgbClr val="C0C1D7"/>
            </a:solidFill>
            <a:prstDash val="solid"/>
          </a:ln>
        </p:spPr>
      </p:sp>
      <p:sp>
        <p:nvSpPr>
          <p:cNvPr id="11" name="Text 8"/>
          <p:cNvSpPr/>
          <p:nvPr/>
        </p:nvSpPr>
        <p:spPr>
          <a:xfrm>
            <a:off x="7587139" y="5282751"/>
            <a:ext cx="202287" cy="337185"/>
          </a:xfrm>
          <a:prstGeom prst="rect">
            <a:avLst/>
          </a:prstGeom>
          <a:noFill/>
          <a:ln/>
        </p:spPr>
        <p:txBody>
          <a:bodyPr wrap="none" rtlCol="0" anchor="t"/>
          <a:lstStyle/>
          <a:p>
            <a:pPr marL="0" indent="0" algn="ctr">
              <a:lnSpc>
                <a:spcPts val="2655"/>
              </a:lnSpc>
              <a:buNone/>
            </a:pPr>
            <a:r>
              <a:rPr lang="en-US" sz="2655" b="1" kern="0" spc="-80" dirty="0">
                <a:solidFill>
                  <a:srgbClr val="272525"/>
                </a:solidFill>
                <a:latin typeface="Inter" pitchFamily="34" charset="0"/>
                <a:ea typeface="Inter" pitchFamily="34" charset="-122"/>
                <a:cs typeface="Inter" pitchFamily="34" charset="-120"/>
              </a:rPr>
              <a:t>2</a:t>
            </a:r>
            <a:endParaRPr lang="en-US" sz="2655" dirty="0"/>
          </a:p>
        </p:txBody>
      </p:sp>
      <p:sp>
        <p:nvSpPr>
          <p:cNvPr id="12" name="Text 9"/>
          <p:cNvSpPr/>
          <p:nvPr/>
        </p:nvSpPr>
        <p:spPr>
          <a:xfrm>
            <a:off x="8158163" y="5285588"/>
            <a:ext cx="2810232" cy="351234"/>
          </a:xfrm>
          <a:prstGeom prst="rect">
            <a:avLst/>
          </a:prstGeom>
          <a:noFill/>
          <a:ln/>
        </p:spPr>
        <p:txBody>
          <a:bodyPr wrap="none" rtlCol="0" anchor="t"/>
          <a:lstStyle/>
          <a:p>
            <a:pPr marL="0" indent="0">
              <a:lnSpc>
                <a:spcPts val="2766"/>
              </a:lnSpc>
              <a:buNone/>
            </a:pPr>
            <a:r>
              <a:rPr lang="en-US" sz="2800" b="1" kern="0" spc="-66" dirty="0">
                <a:solidFill>
                  <a:srgbClr val="272525"/>
                </a:solidFill>
                <a:latin typeface="Inter" pitchFamily="34" charset="0"/>
                <a:ea typeface="Inter" pitchFamily="34" charset="-122"/>
                <a:cs typeface="Inter" pitchFamily="34" charset="-120"/>
              </a:rPr>
              <a:t>ABSTRACT</a:t>
            </a:r>
            <a:endParaRPr lang="en-US" sz="2800" dirty="0"/>
          </a:p>
        </p:txBody>
      </p:sp>
      <p:sp>
        <p:nvSpPr>
          <p:cNvPr id="14" name="Shape 11"/>
          <p:cNvSpPr/>
          <p:nvPr/>
        </p:nvSpPr>
        <p:spPr>
          <a:xfrm>
            <a:off x="1174512" y="6645327"/>
            <a:ext cx="505778" cy="505778"/>
          </a:xfrm>
          <a:prstGeom prst="roundRect">
            <a:avLst>
              <a:gd name="adj" fmla="val 18669"/>
            </a:avLst>
          </a:prstGeom>
          <a:solidFill>
            <a:srgbClr val="DADBF1"/>
          </a:solidFill>
          <a:ln w="7620">
            <a:solidFill>
              <a:srgbClr val="C0C1D7"/>
            </a:solidFill>
            <a:prstDash val="solid"/>
          </a:ln>
        </p:spPr>
        <p:txBody>
          <a:bodyPr/>
          <a:lstStyle/>
          <a:p>
            <a:endParaRPr lang="en-IN" dirty="0"/>
          </a:p>
        </p:txBody>
      </p:sp>
      <p:sp>
        <p:nvSpPr>
          <p:cNvPr id="15" name="Text 12"/>
          <p:cNvSpPr/>
          <p:nvPr/>
        </p:nvSpPr>
        <p:spPr>
          <a:xfrm>
            <a:off x="1323856" y="6729624"/>
            <a:ext cx="207645" cy="337185"/>
          </a:xfrm>
          <a:prstGeom prst="rect">
            <a:avLst/>
          </a:prstGeom>
          <a:noFill/>
          <a:ln/>
        </p:spPr>
        <p:txBody>
          <a:bodyPr wrap="none" rtlCol="0" anchor="t"/>
          <a:lstStyle/>
          <a:p>
            <a:pPr marL="0" indent="0" algn="ctr">
              <a:lnSpc>
                <a:spcPts val="2655"/>
              </a:lnSpc>
              <a:buNone/>
            </a:pPr>
            <a:r>
              <a:rPr lang="en-US" sz="2655" b="1" kern="0" spc="-80" dirty="0">
                <a:solidFill>
                  <a:srgbClr val="272525"/>
                </a:solidFill>
                <a:latin typeface="Inter" pitchFamily="34" charset="0"/>
                <a:ea typeface="Inter" pitchFamily="34" charset="-122"/>
                <a:cs typeface="Inter" pitchFamily="34" charset="-120"/>
              </a:rPr>
              <a:t>3</a:t>
            </a:r>
            <a:endParaRPr lang="en-US" sz="2655" dirty="0"/>
          </a:p>
        </p:txBody>
      </p:sp>
      <p:sp>
        <p:nvSpPr>
          <p:cNvPr id="16" name="Text 13"/>
          <p:cNvSpPr/>
          <p:nvPr/>
        </p:nvSpPr>
        <p:spPr>
          <a:xfrm>
            <a:off x="1848856" y="6665066"/>
            <a:ext cx="2810232" cy="351234"/>
          </a:xfrm>
          <a:prstGeom prst="rect">
            <a:avLst/>
          </a:prstGeom>
          <a:noFill/>
          <a:ln/>
        </p:spPr>
        <p:txBody>
          <a:bodyPr wrap="none" rtlCol="0" anchor="t"/>
          <a:lstStyle/>
          <a:p>
            <a:pPr marL="0" indent="0">
              <a:lnSpc>
                <a:spcPts val="2766"/>
              </a:lnSpc>
              <a:buNone/>
            </a:pPr>
            <a:r>
              <a:rPr lang="en-US" sz="2800" b="1" kern="0" spc="-66" dirty="0">
                <a:solidFill>
                  <a:srgbClr val="272525"/>
                </a:solidFill>
                <a:latin typeface="Inter" pitchFamily="34" charset="0"/>
                <a:ea typeface="Inter" pitchFamily="34" charset="-122"/>
                <a:cs typeface="Inter" pitchFamily="34" charset="-120"/>
              </a:rPr>
              <a:t>ATTRIBUTES</a:t>
            </a:r>
            <a:endParaRPr lang="en-US" sz="2800" dirty="0"/>
          </a:p>
        </p:txBody>
      </p:sp>
      <p:sp>
        <p:nvSpPr>
          <p:cNvPr id="18" name="Shape 15"/>
          <p:cNvSpPr/>
          <p:nvPr/>
        </p:nvSpPr>
        <p:spPr>
          <a:xfrm>
            <a:off x="7427535" y="6729623"/>
            <a:ext cx="505778" cy="505778"/>
          </a:xfrm>
          <a:prstGeom prst="roundRect">
            <a:avLst>
              <a:gd name="adj" fmla="val 18669"/>
            </a:avLst>
          </a:prstGeom>
          <a:solidFill>
            <a:srgbClr val="DADBF1"/>
          </a:solidFill>
          <a:ln w="7620">
            <a:solidFill>
              <a:srgbClr val="C0C1D7"/>
            </a:solidFill>
            <a:prstDash val="solid"/>
          </a:ln>
        </p:spPr>
      </p:sp>
      <p:sp>
        <p:nvSpPr>
          <p:cNvPr id="19" name="Text 16"/>
          <p:cNvSpPr/>
          <p:nvPr/>
        </p:nvSpPr>
        <p:spPr>
          <a:xfrm>
            <a:off x="7571423" y="6813920"/>
            <a:ext cx="218003" cy="337185"/>
          </a:xfrm>
          <a:prstGeom prst="rect">
            <a:avLst/>
          </a:prstGeom>
          <a:noFill/>
          <a:ln/>
        </p:spPr>
        <p:txBody>
          <a:bodyPr wrap="none" rtlCol="0" anchor="t"/>
          <a:lstStyle/>
          <a:p>
            <a:pPr marL="0" indent="0" algn="ctr">
              <a:lnSpc>
                <a:spcPts val="2655"/>
              </a:lnSpc>
              <a:buNone/>
            </a:pPr>
            <a:r>
              <a:rPr lang="en-US" sz="2655" b="1" kern="0" spc="-80" dirty="0">
                <a:solidFill>
                  <a:srgbClr val="272525"/>
                </a:solidFill>
                <a:latin typeface="Inter" pitchFamily="34" charset="0"/>
                <a:ea typeface="Inter" pitchFamily="34" charset="-122"/>
                <a:cs typeface="Inter" pitchFamily="34" charset="-120"/>
              </a:rPr>
              <a:t>4</a:t>
            </a:r>
            <a:endParaRPr lang="en-US" sz="2655" dirty="0"/>
          </a:p>
        </p:txBody>
      </p:sp>
      <p:sp>
        <p:nvSpPr>
          <p:cNvPr id="20" name="Text 17"/>
          <p:cNvSpPr/>
          <p:nvPr/>
        </p:nvSpPr>
        <p:spPr>
          <a:xfrm>
            <a:off x="8158163" y="6736714"/>
            <a:ext cx="2810232" cy="351234"/>
          </a:xfrm>
          <a:prstGeom prst="rect">
            <a:avLst/>
          </a:prstGeom>
          <a:noFill/>
          <a:ln/>
        </p:spPr>
        <p:txBody>
          <a:bodyPr wrap="none" rtlCol="0" anchor="t"/>
          <a:lstStyle/>
          <a:p>
            <a:pPr marL="0" indent="0">
              <a:lnSpc>
                <a:spcPts val="2766"/>
              </a:lnSpc>
              <a:buNone/>
            </a:pPr>
            <a:r>
              <a:rPr lang="en-US" sz="2800" b="1" dirty="0"/>
              <a:t>CONCLUSION</a:t>
            </a:r>
          </a:p>
        </p:txBody>
      </p:sp>
      <p:sp>
        <p:nvSpPr>
          <p:cNvPr id="21" name="Text 18"/>
          <p:cNvSpPr/>
          <p:nvPr/>
        </p:nvSpPr>
        <p:spPr>
          <a:xfrm>
            <a:off x="8158163" y="6891099"/>
            <a:ext cx="5297448" cy="719138"/>
          </a:xfrm>
          <a:prstGeom prst="rect">
            <a:avLst/>
          </a:prstGeom>
          <a:noFill/>
          <a:ln/>
        </p:spPr>
        <p:txBody>
          <a:bodyPr wrap="square" rtlCol="0" anchor="t"/>
          <a:lstStyle/>
          <a:p>
            <a:pPr marL="0" indent="0">
              <a:lnSpc>
                <a:spcPts val="2832"/>
              </a:lnSpc>
              <a:buNone/>
            </a:pPr>
            <a:endParaRPr lang="en-US" sz="177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525370" y="340076"/>
            <a:ext cx="7415927" cy="1064657"/>
          </a:xfrm>
          <a:prstGeom prst="rect">
            <a:avLst/>
          </a:prstGeom>
          <a:noFill/>
          <a:ln/>
        </p:spPr>
        <p:txBody>
          <a:bodyPr wrap="none" rtlCol="0" anchor="t"/>
          <a:lstStyle/>
          <a:p>
            <a:pPr marL="0" indent="0">
              <a:lnSpc>
                <a:spcPts val="8384"/>
              </a:lnSpc>
              <a:buNone/>
            </a:pPr>
            <a:r>
              <a:rPr lang="en-US" sz="6707" b="1" kern="0" spc="-201" dirty="0">
                <a:solidFill>
                  <a:schemeClr val="accent1">
                    <a:lumMod val="75000"/>
                  </a:schemeClr>
                </a:solidFill>
                <a:latin typeface="Inter" pitchFamily="34" charset="0"/>
                <a:ea typeface="Inter" pitchFamily="34" charset="-122"/>
                <a:cs typeface="Inter" pitchFamily="34" charset="-120"/>
              </a:rPr>
              <a:t>INTRODUCTION</a:t>
            </a:r>
            <a:endParaRPr lang="en-US" sz="6707" dirty="0">
              <a:solidFill>
                <a:schemeClr val="accent1">
                  <a:lumMod val="75000"/>
                </a:schemeClr>
              </a:solidFill>
            </a:endParaRPr>
          </a:p>
        </p:txBody>
      </p:sp>
      <p:sp>
        <p:nvSpPr>
          <p:cNvPr id="6" name="Text 3"/>
          <p:cNvSpPr/>
          <p:nvPr/>
        </p:nvSpPr>
        <p:spPr>
          <a:xfrm>
            <a:off x="338667" y="1744809"/>
            <a:ext cx="8466666" cy="6144715"/>
          </a:xfrm>
          <a:prstGeom prst="rect">
            <a:avLst/>
          </a:prstGeom>
          <a:noFill/>
          <a:ln/>
        </p:spPr>
        <p:txBody>
          <a:bodyPr wrap="square" rtlCol="0" anchor="t"/>
          <a:lstStyle/>
          <a:p>
            <a:pPr marL="0" indent="0">
              <a:lnSpc>
                <a:spcPts val="3110"/>
              </a:lnSpc>
              <a:buNone/>
            </a:pPr>
            <a:r>
              <a:rPr lang="en-US" sz="2800" kern="0" spc="-39" dirty="0">
                <a:solidFill>
                  <a:srgbClr val="272525"/>
                </a:solidFill>
                <a:latin typeface="Inter" pitchFamily="34" charset="0"/>
                <a:ea typeface="Inter" pitchFamily="34" charset="-122"/>
                <a:cs typeface="Inter" pitchFamily="34" charset="-120"/>
              </a:rPr>
              <a:t>Welcome to the future of travel! Our Smart Tour Guide is designed to enhance your travel experiences by providing personalized recommendations, interactive maps, and real-time updates.</a:t>
            </a:r>
          </a:p>
          <a:p>
            <a:pPr marL="0" indent="0">
              <a:lnSpc>
                <a:spcPts val="3110"/>
              </a:lnSpc>
              <a:buNone/>
            </a:pPr>
            <a:endParaRPr lang="en-US" sz="2800" kern="0" spc="-39" dirty="0">
              <a:solidFill>
                <a:srgbClr val="272525"/>
              </a:solidFill>
              <a:latin typeface="Inter" pitchFamily="34" charset="0"/>
              <a:ea typeface="Inter" pitchFamily="34" charset="-122"/>
            </a:endParaRPr>
          </a:p>
          <a:p>
            <a:pPr marL="0" indent="0">
              <a:lnSpc>
                <a:spcPts val="3110"/>
              </a:lnSpc>
              <a:buNone/>
            </a:pPr>
            <a:r>
              <a:rPr lang="en-US" sz="2800" dirty="0"/>
              <a:t>The Smart Tour Guide Platform aims to revolutionize the </a:t>
            </a:r>
          </a:p>
          <a:p>
            <a:pPr marL="0" indent="0">
              <a:lnSpc>
                <a:spcPts val="3110"/>
              </a:lnSpc>
              <a:buNone/>
            </a:pPr>
            <a:r>
              <a:rPr lang="en-US" sz="2800" dirty="0"/>
              <a:t>tourism industry by providing a comprehensive, user-</a:t>
            </a:r>
          </a:p>
          <a:p>
            <a:pPr marL="0" indent="0">
              <a:lnSpc>
                <a:spcPts val="3110"/>
              </a:lnSpc>
              <a:buNone/>
            </a:pPr>
            <a:r>
              <a:rPr lang="en-US" sz="2800" dirty="0"/>
              <a:t>friendly platform for tourist to explore and plan their visits to various attractions. By replacing traditional tour</a:t>
            </a:r>
          </a:p>
          <a:p>
            <a:pPr marL="0" indent="0">
              <a:lnSpc>
                <a:spcPts val="3110"/>
              </a:lnSpc>
              <a:buNone/>
            </a:pPr>
            <a:r>
              <a:rPr lang="en-US" sz="2800" dirty="0"/>
              <a:t>guides with an interactive and convenient digital solution</a:t>
            </a:r>
          </a:p>
          <a:p>
            <a:pPr marL="0" indent="0">
              <a:lnSpc>
                <a:spcPts val="3110"/>
              </a:lnSpc>
              <a:buNone/>
            </a:pPr>
            <a:r>
              <a:rPr lang="en-US" sz="2800" dirty="0"/>
              <a:t>this platform offers a modern alternative that enhances</a:t>
            </a:r>
          </a:p>
          <a:p>
            <a:pPr marL="0" indent="0">
              <a:lnSpc>
                <a:spcPts val="3110"/>
              </a:lnSpc>
              <a:buNone/>
            </a:pPr>
            <a:r>
              <a:rPr lang="en-US" sz="2800" dirty="0"/>
              <a:t>travel experience.</a:t>
            </a:r>
          </a:p>
          <a:p>
            <a:pPr marL="0" indent="0">
              <a:lnSpc>
                <a:spcPts val="3110"/>
              </a:lnSpc>
              <a:buNone/>
            </a:pPr>
            <a:endParaRPr lang="en-US" sz="2800" dirty="0"/>
          </a:p>
        </p:txBody>
      </p:sp>
      <p:sp>
        <p:nvSpPr>
          <p:cNvPr id="7" name="Shape 4"/>
          <p:cNvSpPr/>
          <p:nvPr/>
        </p:nvSpPr>
        <p:spPr>
          <a:xfrm>
            <a:off x="854697" y="5373767"/>
            <a:ext cx="394930" cy="394930"/>
          </a:xfrm>
          <a:prstGeom prst="roundRect">
            <a:avLst>
              <a:gd name="adj" fmla="val 23151155"/>
            </a:avLst>
          </a:prstGeom>
          <a:noFill/>
          <a:ln w="7620">
            <a:solidFill>
              <a:srgbClr val="FFFFFF"/>
            </a:solidFill>
            <a:prstDash val="solid"/>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txBody>
          <a:bodyPr/>
          <a:lstStyle/>
          <a:p>
            <a:endParaRPr lang="en-IN" dirty="0"/>
          </a:p>
        </p:txBody>
      </p:sp>
      <p:sp>
        <p:nvSpPr>
          <p:cNvPr id="4" name="Text 2"/>
          <p:cNvSpPr/>
          <p:nvPr/>
        </p:nvSpPr>
        <p:spPr>
          <a:xfrm>
            <a:off x="864037" y="2400538"/>
            <a:ext cx="8407479" cy="771525"/>
          </a:xfrm>
          <a:prstGeom prst="rect">
            <a:avLst/>
          </a:prstGeom>
          <a:noFill/>
          <a:ln/>
        </p:spPr>
        <p:txBody>
          <a:bodyPr wrap="none" rtlCol="0" anchor="t"/>
          <a:lstStyle/>
          <a:p>
            <a:pPr marL="0" indent="0">
              <a:lnSpc>
                <a:spcPts val="6075"/>
              </a:lnSpc>
              <a:buNone/>
            </a:pPr>
            <a:r>
              <a:rPr lang="en-US" sz="4860" b="1" kern="0" spc="-146" dirty="0">
                <a:solidFill>
                  <a:schemeClr val="accent1">
                    <a:lumMod val="75000"/>
                  </a:schemeClr>
                </a:solidFill>
                <a:latin typeface="Inter" pitchFamily="34" charset="0"/>
                <a:ea typeface="Inter" pitchFamily="34" charset="-122"/>
                <a:cs typeface="Inter" pitchFamily="34" charset="-120"/>
              </a:rPr>
              <a:t>OBJECTIVE</a:t>
            </a:r>
            <a:r>
              <a:rPr lang="en-US" sz="4860" b="1" kern="0" spc="-146" dirty="0">
                <a:solidFill>
                  <a:srgbClr val="000000"/>
                </a:solidFill>
                <a:latin typeface="Inter" pitchFamily="34" charset="0"/>
                <a:ea typeface="Inter" pitchFamily="34" charset="-122"/>
                <a:cs typeface="Inter" pitchFamily="34" charset="-120"/>
              </a:rPr>
              <a:t> : Digital Transformation</a:t>
            </a:r>
            <a:endParaRPr lang="en-US" sz="4860" dirty="0"/>
          </a:p>
        </p:txBody>
      </p:sp>
      <p:sp>
        <p:nvSpPr>
          <p:cNvPr id="5" name="Text 3"/>
          <p:cNvSpPr/>
          <p:nvPr/>
        </p:nvSpPr>
        <p:spPr>
          <a:xfrm>
            <a:off x="864037" y="3789164"/>
            <a:ext cx="3288983" cy="385763"/>
          </a:xfrm>
          <a:prstGeom prst="rect">
            <a:avLst/>
          </a:prstGeom>
          <a:noFill/>
          <a:ln/>
        </p:spPr>
        <p:txBody>
          <a:bodyPr wrap="none" rtlCol="0" anchor="t"/>
          <a:lstStyle/>
          <a:p>
            <a:pPr marL="0" indent="0">
              <a:lnSpc>
                <a:spcPts val="3038"/>
              </a:lnSpc>
              <a:buNone/>
            </a:pPr>
            <a:r>
              <a:rPr lang="en-US" sz="2800" b="1" kern="0" spc="-73" dirty="0">
                <a:solidFill>
                  <a:srgbClr val="000000"/>
                </a:solidFill>
                <a:latin typeface="Inter" pitchFamily="34" charset="0"/>
                <a:ea typeface="Inter" pitchFamily="34" charset="-122"/>
                <a:cs typeface="Inter" pitchFamily="34" charset="-120"/>
              </a:rPr>
              <a:t>Traditional Tour Guides</a:t>
            </a:r>
            <a:endParaRPr lang="en-US" sz="2800" dirty="0"/>
          </a:p>
        </p:txBody>
      </p:sp>
      <p:sp>
        <p:nvSpPr>
          <p:cNvPr id="6" name="Text 4"/>
          <p:cNvSpPr/>
          <p:nvPr/>
        </p:nvSpPr>
        <p:spPr>
          <a:xfrm>
            <a:off x="864037" y="4421743"/>
            <a:ext cx="3898821" cy="1185148"/>
          </a:xfrm>
          <a:prstGeom prst="rect">
            <a:avLst/>
          </a:prstGeom>
          <a:noFill/>
          <a:ln/>
        </p:spPr>
        <p:txBody>
          <a:bodyPr wrap="square" rtlCol="0" anchor="t"/>
          <a:lstStyle/>
          <a:p>
            <a:pPr marL="0" indent="0">
              <a:lnSpc>
                <a:spcPts val="3110"/>
              </a:lnSpc>
              <a:buNone/>
            </a:pPr>
            <a:r>
              <a:rPr lang="en-US" sz="2400" kern="0" spc="-39" dirty="0">
                <a:solidFill>
                  <a:srgbClr val="272525"/>
                </a:solidFill>
                <a:latin typeface="Inter" pitchFamily="34" charset="0"/>
                <a:ea typeface="Inter" pitchFamily="34" charset="-122"/>
                <a:cs typeface="Inter" pitchFamily="34" charset="-120"/>
              </a:rPr>
              <a:t>Limited knowledge, inflexible itineraries, and potential language barriers.</a:t>
            </a:r>
            <a:endParaRPr lang="en-US" sz="2400" dirty="0"/>
          </a:p>
        </p:txBody>
      </p:sp>
      <p:sp>
        <p:nvSpPr>
          <p:cNvPr id="7" name="Text 5"/>
          <p:cNvSpPr/>
          <p:nvPr/>
        </p:nvSpPr>
        <p:spPr>
          <a:xfrm>
            <a:off x="5372695" y="3789165"/>
            <a:ext cx="3086100" cy="325636"/>
          </a:xfrm>
          <a:prstGeom prst="rect">
            <a:avLst/>
          </a:prstGeom>
          <a:noFill/>
          <a:ln/>
        </p:spPr>
        <p:txBody>
          <a:bodyPr wrap="none" rtlCol="0" anchor="t"/>
          <a:lstStyle/>
          <a:p>
            <a:pPr marL="0" indent="0">
              <a:lnSpc>
                <a:spcPts val="3038"/>
              </a:lnSpc>
              <a:buNone/>
            </a:pPr>
            <a:r>
              <a:rPr lang="en-US" sz="2800" b="1" kern="0" spc="-73" dirty="0">
                <a:solidFill>
                  <a:srgbClr val="000000"/>
                </a:solidFill>
                <a:latin typeface="Inter" pitchFamily="34" charset="0"/>
                <a:ea typeface="Inter" pitchFamily="34" charset="-122"/>
                <a:cs typeface="Inter" pitchFamily="34" charset="-120"/>
              </a:rPr>
              <a:t>Smart Tour Guide</a:t>
            </a:r>
            <a:endParaRPr lang="en-US" sz="2800" dirty="0"/>
          </a:p>
        </p:txBody>
      </p:sp>
      <p:sp>
        <p:nvSpPr>
          <p:cNvPr id="8" name="Text 6"/>
          <p:cNvSpPr/>
          <p:nvPr/>
        </p:nvSpPr>
        <p:spPr>
          <a:xfrm>
            <a:off x="5372695" y="4421743"/>
            <a:ext cx="3898821" cy="1185148"/>
          </a:xfrm>
          <a:prstGeom prst="rect">
            <a:avLst/>
          </a:prstGeom>
          <a:noFill/>
          <a:ln/>
        </p:spPr>
        <p:txBody>
          <a:bodyPr wrap="square" rtlCol="0" anchor="t"/>
          <a:lstStyle/>
          <a:p>
            <a:pPr marL="0" indent="0">
              <a:lnSpc>
                <a:spcPts val="3110"/>
              </a:lnSpc>
              <a:buNone/>
            </a:pPr>
            <a:r>
              <a:rPr lang="en-US" sz="2400" kern="0" spc="-39" dirty="0">
                <a:solidFill>
                  <a:srgbClr val="272525"/>
                </a:solidFill>
                <a:latin typeface="Inter" pitchFamily="34" charset="0"/>
                <a:ea typeface="Inter" pitchFamily="34" charset="-122"/>
                <a:cs typeface="Inter" pitchFamily="34" charset="-120"/>
              </a:rPr>
              <a:t>Personalized, interactive, and multilingual content tailored to your needs.</a:t>
            </a:r>
            <a:endParaRPr lang="en-US" sz="2400" dirty="0"/>
          </a:p>
        </p:txBody>
      </p:sp>
      <p:sp>
        <p:nvSpPr>
          <p:cNvPr id="9" name="Text 7"/>
          <p:cNvSpPr/>
          <p:nvPr/>
        </p:nvSpPr>
        <p:spPr>
          <a:xfrm>
            <a:off x="9881354" y="3789164"/>
            <a:ext cx="3450550" cy="385763"/>
          </a:xfrm>
          <a:prstGeom prst="rect">
            <a:avLst/>
          </a:prstGeom>
          <a:noFill/>
          <a:ln/>
        </p:spPr>
        <p:txBody>
          <a:bodyPr wrap="none" rtlCol="0" anchor="t"/>
          <a:lstStyle/>
          <a:p>
            <a:pPr marL="0" indent="0">
              <a:lnSpc>
                <a:spcPts val="3038"/>
              </a:lnSpc>
              <a:buNone/>
            </a:pPr>
            <a:r>
              <a:rPr lang="en-US" sz="2800" b="1" kern="0" spc="-73" dirty="0">
                <a:solidFill>
                  <a:srgbClr val="000000"/>
                </a:solidFill>
                <a:latin typeface="Inter" pitchFamily="34" charset="0"/>
                <a:ea typeface="Inter" pitchFamily="34" charset="-122"/>
                <a:cs typeface="Inter" pitchFamily="34" charset="-120"/>
              </a:rPr>
              <a:t>Cost-Effective Solutions</a:t>
            </a:r>
            <a:endParaRPr lang="en-US" sz="2800" dirty="0"/>
          </a:p>
        </p:txBody>
      </p:sp>
      <p:sp>
        <p:nvSpPr>
          <p:cNvPr id="10" name="Text 8"/>
          <p:cNvSpPr/>
          <p:nvPr/>
        </p:nvSpPr>
        <p:spPr>
          <a:xfrm>
            <a:off x="9881354" y="4421743"/>
            <a:ext cx="3898821" cy="1185148"/>
          </a:xfrm>
          <a:prstGeom prst="rect">
            <a:avLst/>
          </a:prstGeom>
          <a:noFill/>
          <a:ln/>
        </p:spPr>
        <p:txBody>
          <a:bodyPr wrap="square" rtlCol="0" anchor="t"/>
          <a:lstStyle/>
          <a:p>
            <a:pPr marL="0" indent="0">
              <a:lnSpc>
                <a:spcPts val="3110"/>
              </a:lnSpc>
              <a:buNone/>
            </a:pPr>
            <a:r>
              <a:rPr lang="en-US" sz="2400" kern="0" spc="-39" dirty="0">
                <a:solidFill>
                  <a:srgbClr val="272525"/>
                </a:solidFill>
                <a:latin typeface="Inter" pitchFamily="34" charset="0"/>
                <a:ea typeface="Inter" pitchFamily="34" charset="-122"/>
                <a:cs typeface="Inter" pitchFamily="34" charset="-120"/>
              </a:rPr>
              <a:t>Save money on expensive tour guides and gain access to a wealth of digital resources.</a:t>
            </a:r>
            <a:endParaRPr lang="en-US"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338667" y="378615"/>
            <a:ext cx="6735723" cy="706755"/>
          </a:xfrm>
          <a:prstGeom prst="rect">
            <a:avLst/>
          </a:prstGeom>
          <a:noFill/>
          <a:ln/>
        </p:spPr>
        <p:txBody>
          <a:bodyPr wrap="none" rtlCol="0" anchor="t"/>
          <a:lstStyle/>
          <a:p>
            <a:pPr marL="0" indent="0">
              <a:lnSpc>
                <a:spcPts val="5565"/>
              </a:lnSpc>
              <a:buNone/>
            </a:pPr>
            <a:r>
              <a:rPr lang="en-US" sz="4452" b="1" kern="0" spc="-134" dirty="0">
                <a:solidFill>
                  <a:schemeClr val="accent1">
                    <a:lumMod val="75000"/>
                  </a:schemeClr>
                </a:solidFill>
                <a:latin typeface="Inter" pitchFamily="34" charset="0"/>
                <a:ea typeface="Inter" pitchFamily="34" charset="-122"/>
                <a:cs typeface="Inter" pitchFamily="34" charset="-120"/>
              </a:rPr>
              <a:t>ABSTRACT</a:t>
            </a:r>
            <a:endParaRPr lang="en-US" sz="4452" dirty="0">
              <a:solidFill>
                <a:schemeClr val="accent1">
                  <a:lumMod val="75000"/>
                </a:schemeClr>
              </a:solidFill>
            </a:endParaRPr>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
        <p:nvSpPr>
          <p:cNvPr id="20" name="Text 2">
            <a:extLst>
              <a:ext uri="{FF2B5EF4-FFF2-40B4-BE49-F238E27FC236}">
                <a16:creationId xmlns:a16="http://schemas.microsoft.com/office/drawing/2014/main" id="{D6C5B447-E126-BAFD-38CA-4E7B7789CB27}"/>
              </a:ext>
            </a:extLst>
          </p:cNvPr>
          <p:cNvSpPr/>
          <p:nvPr/>
        </p:nvSpPr>
        <p:spPr>
          <a:xfrm>
            <a:off x="791528" y="1329927"/>
            <a:ext cx="6888123" cy="6425539"/>
          </a:xfrm>
          <a:prstGeom prst="rect">
            <a:avLst/>
          </a:prstGeom>
          <a:noFill/>
          <a:ln/>
        </p:spPr>
        <p:txBody>
          <a:bodyPr wrap="none" rtlCol="0" anchor="t"/>
          <a:lstStyle/>
          <a:p>
            <a:pPr marL="0" indent="0">
              <a:lnSpc>
                <a:spcPts val="5565"/>
              </a:lnSpc>
              <a:buNone/>
            </a:pPr>
            <a:endParaRPr lang="en-US" sz="4452" dirty="0">
              <a:solidFill>
                <a:schemeClr val="accent1">
                  <a:lumMod val="75000"/>
                </a:schemeClr>
              </a:solidFill>
            </a:endParaRPr>
          </a:p>
        </p:txBody>
      </p:sp>
      <p:sp>
        <p:nvSpPr>
          <p:cNvPr id="21" name="Text 3">
            <a:extLst>
              <a:ext uri="{FF2B5EF4-FFF2-40B4-BE49-F238E27FC236}">
                <a16:creationId xmlns:a16="http://schemas.microsoft.com/office/drawing/2014/main" id="{F2FDDC28-6A28-1486-340C-D332E0A199F4}"/>
              </a:ext>
            </a:extLst>
          </p:cNvPr>
          <p:cNvSpPr/>
          <p:nvPr/>
        </p:nvSpPr>
        <p:spPr>
          <a:xfrm>
            <a:off x="338667" y="1463985"/>
            <a:ext cx="8466666" cy="6425539"/>
          </a:xfrm>
          <a:prstGeom prst="rect">
            <a:avLst/>
          </a:prstGeom>
          <a:noFill/>
          <a:ln/>
        </p:spPr>
        <p:txBody>
          <a:bodyPr wrap="square" rtlCol="0" anchor="t"/>
          <a:lstStyle/>
          <a:p>
            <a:pPr marL="0" indent="0">
              <a:lnSpc>
                <a:spcPts val="3110"/>
              </a:lnSpc>
              <a:buNone/>
            </a:pPr>
            <a:r>
              <a:rPr lang="en-US" sz="2800" dirty="0">
                <a:latin typeface="Inter"/>
                <a:ea typeface="Inter"/>
              </a:rPr>
              <a:t>Key features of the Smart Tour Guide platform include secure user authentication, which allows tourists to sign up, log in, and manage their profiles seamlessly. </a:t>
            </a:r>
          </a:p>
          <a:p>
            <a:pPr marL="0" indent="0">
              <a:lnSpc>
                <a:spcPts val="3110"/>
              </a:lnSpc>
              <a:buNone/>
            </a:pPr>
            <a:endParaRPr lang="en-US" sz="2800" dirty="0">
              <a:latin typeface="Inter"/>
              <a:ea typeface="Inter"/>
            </a:endParaRPr>
          </a:p>
          <a:p>
            <a:pPr marL="0" indent="0">
              <a:lnSpc>
                <a:spcPts val="3110"/>
              </a:lnSpc>
              <a:buNone/>
            </a:pPr>
            <a:r>
              <a:rPr lang="en-US" sz="2800" dirty="0">
                <a:latin typeface="Inter"/>
                <a:ea typeface="Inter"/>
              </a:rPr>
              <a:t>The app’s advanced search functionality, equipped with robust filters, enables users to find attractions based on categories such as adventurous activities, historical sites, cultural landmarks, family-friendly spots, and more.</a:t>
            </a:r>
          </a:p>
          <a:p>
            <a:pPr marL="0" indent="0">
              <a:lnSpc>
                <a:spcPts val="3110"/>
              </a:lnSpc>
              <a:buNone/>
            </a:pPr>
            <a:endParaRPr lang="en-US" sz="2800" dirty="0">
              <a:latin typeface="Inter"/>
              <a:ea typeface="Inter"/>
            </a:endParaRPr>
          </a:p>
          <a:p>
            <a:pPr marL="0" indent="0">
              <a:lnSpc>
                <a:spcPts val="3110"/>
              </a:lnSpc>
              <a:buNone/>
            </a:pPr>
            <a:r>
              <a:rPr lang="en-US" sz="2800" dirty="0">
                <a:latin typeface="Inter"/>
                <a:ea typeface="Inter"/>
              </a:rPr>
              <a:t> This tailored approach ensures that users can quickly locate attractions that align with their specific interests, making the exploration process more efficient and enjoyable.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70842" y="-94417"/>
            <a:ext cx="14630400" cy="8324017"/>
          </a:xfrm>
          <a:prstGeom prst="rect">
            <a:avLst/>
          </a:prstGeom>
          <a:solidFill>
            <a:srgbClr val="FFFFFF"/>
          </a:solidFill>
          <a:ln/>
        </p:spPr>
      </p:sp>
      <p:sp>
        <p:nvSpPr>
          <p:cNvPr id="5" name="Text 2"/>
          <p:cNvSpPr/>
          <p:nvPr/>
        </p:nvSpPr>
        <p:spPr>
          <a:xfrm>
            <a:off x="552135" y="481244"/>
            <a:ext cx="6781205" cy="672630"/>
          </a:xfrm>
          <a:prstGeom prst="rect">
            <a:avLst/>
          </a:prstGeom>
          <a:noFill/>
          <a:ln/>
        </p:spPr>
        <p:txBody>
          <a:bodyPr wrap="none" rtlCol="0" anchor="t"/>
          <a:lstStyle/>
          <a:p>
            <a:pPr marL="0" indent="0">
              <a:lnSpc>
                <a:spcPts val="4253"/>
              </a:lnSpc>
              <a:buNone/>
            </a:pPr>
            <a:r>
              <a:rPr lang="en-US" sz="4800" b="1" kern="0" spc="-102" dirty="0">
                <a:solidFill>
                  <a:schemeClr val="accent1">
                    <a:lumMod val="75000"/>
                  </a:schemeClr>
                </a:solidFill>
                <a:latin typeface="Inter" pitchFamily="34" charset="0"/>
                <a:ea typeface="Inter" pitchFamily="34" charset="-122"/>
                <a:cs typeface="Inter" pitchFamily="34" charset="-120"/>
              </a:rPr>
              <a:t>ATTRIBUTES</a:t>
            </a:r>
            <a:endParaRPr lang="en-US" sz="4800" dirty="0">
              <a:solidFill>
                <a:schemeClr val="accent1">
                  <a:lumMod val="75000"/>
                </a:schemeClr>
              </a:solidFill>
            </a:endParaRPr>
          </a:p>
        </p:txBody>
      </p:sp>
      <p:pic>
        <p:nvPicPr>
          <p:cNvPr id="6" name="Image 1" descr="preencoded.png"/>
          <p:cNvPicPr>
            <a:picLocks noChangeAspect="1"/>
          </p:cNvPicPr>
          <p:nvPr/>
        </p:nvPicPr>
        <p:blipFill>
          <a:blip r:embed="rId3"/>
          <a:stretch>
            <a:fillRect/>
          </a:stretch>
        </p:blipFill>
        <p:spPr>
          <a:xfrm>
            <a:off x="535418" y="1571250"/>
            <a:ext cx="431959" cy="431959"/>
          </a:xfrm>
          <a:prstGeom prst="rect">
            <a:avLst/>
          </a:prstGeom>
        </p:spPr>
      </p:pic>
      <p:sp>
        <p:nvSpPr>
          <p:cNvPr id="7" name="Text 3"/>
          <p:cNvSpPr/>
          <p:nvPr/>
        </p:nvSpPr>
        <p:spPr>
          <a:xfrm>
            <a:off x="1015061" y="3362319"/>
            <a:ext cx="4885472" cy="373965"/>
          </a:xfrm>
          <a:prstGeom prst="rect">
            <a:avLst/>
          </a:prstGeom>
          <a:noFill/>
          <a:ln/>
        </p:spPr>
        <p:txBody>
          <a:bodyPr wrap="none" rtlCol="0" anchor="t"/>
          <a:lstStyle/>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Detailed pages for each attraction with descriptions and user reviews</a:t>
            </a:r>
            <a:endParaRPr lang="en-US" sz="2800" dirty="0"/>
          </a:p>
        </p:txBody>
      </p:sp>
      <p:sp>
        <p:nvSpPr>
          <p:cNvPr id="13" name="Text 7"/>
          <p:cNvSpPr/>
          <p:nvPr/>
        </p:nvSpPr>
        <p:spPr>
          <a:xfrm>
            <a:off x="604836" y="5275580"/>
            <a:ext cx="2160270" cy="269915"/>
          </a:xfrm>
          <a:prstGeom prst="rect">
            <a:avLst/>
          </a:prstGeom>
          <a:noFill/>
          <a:ln/>
        </p:spPr>
        <p:txBody>
          <a:bodyPr wrap="none" rtlCol="0" anchor="t"/>
          <a:lstStyle/>
          <a:p>
            <a:pPr marL="0" indent="0" algn="l">
              <a:lnSpc>
                <a:spcPts val="2126"/>
              </a:lnSpc>
              <a:buNone/>
            </a:pPr>
            <a:endParaRPr lang="en-US" sz="2400" dirty="0"/>
          </a:p>
        </p:txBody>
      </p:sp>
      <p:sp>
        <p:nvSpPr>
          <p:cNvPr id="14" name="Text 8"/>
          <p:cNvSpPr/>
          <p:nvPr/>
        </p:nvSpPr>
        <p:spPr>
          <a:xfrm>
            <a:off x="604836" y="5670805"/>
            <a:ext cx="7934325" cy="622220"/>
          </a:xfrm>
          <a:prstGeom prst="rect">
            <a:avLst/>
          </a:prstGeom>
          <a:noFill/>
          <a:ln/>
        </p:spPr>
        <p:txBody>
          <a:bodyPr wrap="none" rtlCol="0" anchor="t"/>
          <a:lstStyle/>
          <a:p>
            <a:pPr marL="0" indent="0" algn="l">
              <a:lnSpc>
                <a:spcPts val="2177"/>
              </a:lnSpc>
              <a:buNone/>
            </a:pPr>
            <a:endParaRPr lang="en-US" sz="1361" dirty="0"/>
          </a:p>
        </p:txBody>
      </p:sp>
      <p:sp>
        <p:nvSpPr>
          <p:cNvPr id="16" name="Text 9"/>
          <p:cNvSpPr/>
          <p:nvPr/>
        </p:nvSpPr>
        <p:spPr>
          <a:xfrm>
            <a:off x="604835" y="7126355"/>
            <a:ext cx="2160270" cy="269915"/>
          </a:xfrm>
          <a:prstGeom prst="rect">
            <a:avLst/>
          </a:prstGeom>
          <a:noFill/>
          <a:ln/>
        </p:spPr>
        <p:txBody>
          <a:bodyPr wrap="none" rtlCol="0" anchor="t"/>
          <a:lstStyle/>
          <a:p>
            <a:pPr marL="0" indent="0" algn="l">
              <a:lnSpc>
                <a:spcPts val="2126"/>
              </a:lnSpc>
              <a:buNone/>
            </a:pPr>
            <a:endParaRPr lang="en-US" sz="2400" dirty="0"/>
          </a:p>
        </p:txBody>
      </p:sp>
      <p:sp>
        <p:nvSpPr>
          <p:cNvPr id="17" name="Text 10"/>
          <p:cNvSpPr/>
          <p:nvPr/>
        </p:nvSpPr>
        <p:spPr>
          <a:xfrm>
            <a:off x="604835" y="7457900"/>
            <a:ext cx="7934325" cy="276582"/>
          </a:xfrm>
          <a:prstGeom prst="rect">
            <a:avLst/>
          </a:prstGeom>
          <a:noFill/>
          <a:ln/>
        </p:spPr>
        <p:txBody>
          <a:bodyPr wrap="none" rtlCol="0" anchor="t"/>
          <a:lstStyle/>
          <a:p>
            <a:pPr marL="0" indent="0" algn="l">
              <a:lnSpc>
                <a:spcPts val="2177"/>
              </a:lnSpc>
              <a:buNone/>
            </a:pPr>
            <a:r>
              <a:rPr lang="en-US" sz="1361" kern="0" spc="-27" dirty="0">
                <a:solidFill>
                  <a:srgbClr val="272525"/>
                </a:solidFill>
                <a:latin typeface="Inter" pitchFamily="34" charset="0"/>
                <a:ea typeface="Inter" pitchFamily="34" charset="-122"/>
                <a:cs typeface="Inter" pitchFamily="34" charset="-120"/>
              </a:rPr>
              <a:t>.</a:t>
            </a:r>
            <a:endParaRPr lang="en-US" sz="1361" dirty="0"/>
          </a:p>
        </p:txBody>
      </p:sp>
      <p:sp>
        <p:nvSpPr>
          <p:cNvPr id="19" name="Text 3">
            <a:extLst>
              <a:ext uri="{FF2B5EF4-FFF2-40B4-BE49-F238E27FC236}">
                <a16:creationId xmlns:a16="http://schemas.microsoft.com/office/drawing/2014/main" id="{52AC5E6F-E2E2-516F-54D3-3FC0A27E98E4}"/>
              </a:ext>
            </a:extLst>
          </p:cNvPr>
          <p:cNvSpPr/>
          <p:nvPr/>
        </p:nvSpPr>
        <p:spPr>
          <a:xfrm>
            <a:off x="1036795" y="1628080"/>
            <a:ext cx="4885472" cy="461249"/>
          </a:xfrm>
          <a:prstGeom prst="rect">
            <a:avLst/>
          </a:prstGeom>
          <a:noFill/>
          <a:ln/>
        </p:spPr>
        <p:txBody>
          <a:bodyPr wrap="none" rtlCol="0" anchor="t"/>
          <a:lstStyle/>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User Signup and Login page</a:t>
            </a:r>
          </a:p>
          <a:p>
            <a:pPr marL="0" indent="0" algn="l">
              <a:lnSpc>
                <a:spcPts val="2126"/>
              </a:lnSpc>
              <a:buNone/>
            </a:pPr>
            <a:endParaRPr lang="en-US" sz="2800" b="1" kern="0" spc="-51" dirty="0">
              <a:solidFill>
                <a:srgbClr val="272525"/>
              </a:solidFill>
              <a:latin typeface="Inter" pitchFamily="34" charset="0"/>
              <a:ea typeface="Inter" pitchFamily="34" charset="-122"/>
              <a:cs typeface="Inter" pitchFamily="34" charset="-120"/>
            </a:endParaRPr>
          </a:p>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 </a:t>
            </a:r>
            <a:r>
              <a:rPr lang="en-US" sz="2800" kern="0" spc="-51" dirty="0">
                <a:solidFill>
                  <a:srgbClr val="272525"/>
                </a:solidFill>
                <a:latin typeface="Inter" pitchFamily="34" charset="0"/>
                <a:ea typeface="Inter" pitchFamily="34" charset="-122"/>
                <a:cs typeface="Inter" pitchFamily="34" charset="-120"/>
              </a:rPr>
              <a:t> </a:t>
            </a:r>
            <a:endParaRPr lang="en-US" sz="2800" dirty="0"/>
          </a:p>
        </p:txBody>
      </p:sp>
      <p:pic>
        <p:nvPicPr>
          <p:cNvPr id="20" name="Image 1" descr="preencoded.png">
            <a:extLst>
              <a:ext uri="{FF2B5EF4-FFF2-40B4-BE49-F238E27FC236}">
                <a16:creationId xmlns:a16="http://schemas.microsoft.com/office/drawing/2014/main" id="{65E05A60-C766-DBB4-A3D0-8E56361EFB47}"/>
              </a:ext>
            </a:extLst>
          </p:cNvPr>
          <p:cNvPicPr>
            <a:picLocks noChangeAspect="1"/>
          </p:cNvPicPr>
          <p:nvPr/>
        </p:nvPicPr>
        <p:blipFill>
          <a:blip r:embed="rId3"/>
          <a:stretch>
            <a:fillRect/>
          </a:stretch>
        </p:blipFill>
        <p:spPr>
          <a:xfrm>
            <a:off x="519385" y="3273312"/>
            <a:ext cx="431959" cy="431959"/>
          </a:xfrm>
          <a:prstGeom prst="rect">
            <a:avLst/>
          </a:prstGeom>
        </p:spPr>
      </p:pic>
      <p:pic>
        <p:nvPicPr>
          <p:cNvPr id="21" name="Image 1" descr="preencoded.png">
            <a:extLst>
              <a:ext uri="{FF2B5EF4-FFF2-40B4-BE49-F238E27FC236}">
                <a16:creationId xmlns:a16="http://schemas.microsoft.com/office/drawing/2014/main" id="{149F7CB3-4AC6-BBEF-798B-479DC09FFBBA}"/>
              </a:ext>
            </a:extLst>
          </p:cNvPr>
          <p:cNvPicPr>
            <a:picLocks noChangeAspect="1"/>
          </p:cNvPicPr>
          <p:nvPr/>
        </p:nvPicPr>
        <p:blipFill>
          <a:blip r:embed="rId3"/>
          <a:stretch>
            <a:fillRect/>
          </a:stretch>
        </p:blipFill>
        <p:spPr>
          <a:xfrm>
            <a:off x="527402" y="5094159"/>
            <a:ext cx="431959" cy="431959"/>
          </a:xfrm>
          <a:prstGeom prst="rect">
            <a:avLst/>
          </a:prstGeom>
        </p:spPr>
      </p:pic>
      <p:pic>
        <p:nvPicPr>
          <p:cNvPr id="22" name="Image 1" descr="preencoded.png">
            <a:extLst>
              <a:ext uri="{FF2B5EF4-FFF2-40B4-BE49-F238E27FC236}">
                <a16:creationId xmlns:a16="http://schemas.microsoft.com/office/drawing/2014/main" id="{D4E4537A-703D-5161-CC3F-75CBA9DE0D4E}"/>
              </a:ext>
            </a:extLst>
          </p:cNvPr>
          <p:cNvPicPr>
            <a:picLocks noChangeAspect="1"/>
          </p:cNvPicPr>
          <p:nvPr/>
        </p:nvPicPr>
        <p:blipFill>
          <a:blip r:embed="rId3"/>
          <a:stretch>
            <a:fillRect/>
          </a:stretch>
        </p:blipFill>
        <p:spPr>
          <a:xfrm>
            <a:off x="552135" y="2387756"/>
            <a:ext cx="431959" cy="431959"/>
          </a:xfrm>
          <a:prstGeom prst="rect">
            <a:avLst/>
          </a:prstGeom>
        </p:spPr>
      </p:pic>
      <p:pic>
        <p:nvPicPr>
          <p:cNvPr id="23" name="Image 1" descr="preencoded.png">
            <a:extLst>
              <a:ext uri="{FF2B5EF4-FFF2-40B4-BE49-F238E27FC236}">
                <a16:creationId xmlns:a16="http://schemas.microsoft.com/office/drawing/2014/main" id="{39A6B85F-153E-567C-F193-1F19F511FBD4}"/>
              </a:ext>
            </a:extLst>
          </p:cNvPr>
          <p:cNvPicPr>
            <a:picLocks noChangeAspect="1"/>
          </p:cNvPicPr>
          <p:nvPr/>
        </p:nvPicPr>
        <p:blipFill>
          <a:blip r:embed="rId3"/>
          <a:stretch>
            <a:fillRect/>
          </a:stretch>
        </p:blipFill>
        <p:spPr>
          <a:xfrm>
            <a:off x="535419" y="6007941"/>
            <a:ext cx="431959" cy="431959"/>
          </a:xfrm>
          <a:prstGeom prst="rect">
            <a:avLst/>
          </a:prstGeom>
        </p:spPr>
      </p:pic>
      <p:pic>
        <p:nvPicPr>
          <p:cNvPr id="24" name="Image 1" descr="preencoded.png">
            <a:extLst>
              <a:ext uri="{FF2B5EF4-FFF2-40B4-BE49-F238E27FC236}">
                <a16:creationId xmlns:a16="http://schemas.microsoft.com/office/drawing/2014/main" id="{8AEA7279-E41F-4ABB-0DBD-3A2FD6E4E614}"/>
              </a:ext>
            </a:extLst>
          </p:cNvPr>
          <p:cNvPicPr>
            <a:picLocks noChangeAspect="1"/>
          </p:cNvPicPr>
          <p:nvPr/>
        </p:nvPicPr>
        <p:blipFill>
          <a:blip r:embed="rId3"/>
          <a:stretch>
            <a:fillRect/>
          </a:stretch>
        </p:blipFill>
        <p:spPr>
          <a:xfrm>
            <a:off x="527402" y="4190255"/>
            <a:ext cx="423942" cy="423942"/>
          </a:xfrm>
          <a:prstGeom prst="rect">
            <a:avLst/>
          </a:prstGeom>
        </p:spPr>
      </p:pic>
      <p:pic>
        <p:nvPicPr>
          <p:cNvPr id="25" name="Image 1" descr="preencoded.png">
            <a:extLst>
              <a:ext uri="{FF2B5EF4-FFF2-40B4-BE49-F238E27FC236}">
                <a16:creationId xmlns:a16="http://schemas.microsoft.com/office/drawing/2014/main" id="{1872C418-B6AA-57D6-85BE-18144AAAF928}"/>
              </a:ext>
            </a:extLst>
          </p:cNvPr>
          <p:cNvPicPr>
            <a:picLocks noChangeAspect="1"/>
          </p:cNvPicPr>
          <p:nvPr/>
        </p:nvPicPr>
        <p:blipFill>
          <a:blip r:embed="rId3"/>
          <a:stretch>
            <a:fillRect/>
          </a:stretch>
        </p:blipFill>
        <p:spPr>
          <a:xfrm>
            <a:off x="527403" y="6935018"/>
            <a:ext cx="431959" cy="431959"/>
          </a:xfrm>
          <a:prstGeom prst="rect">
            <a:avLst/>
          </a:prstGeom>
        </p:spPr>
      </p:pic>
      <p:sp>
        <p:nvSpPr>
          <p:cNvPr id="26" name="Text 3">
            <a:extLst>
              <a:ext uri="{FF2B5EF4-FFF2-40B4-BE49-F238E27FC236}">
                <a16:creationId xmlns:a16="http://schemas.microsoft.com/office/drawing/2014/main" id="{48A35498-386A-E422-7E62-35907DB88EF0}"/>
              </a:ext>
            </a:extLst>
          </p:cNvPr>
          <p:cNvSpPr/>
          <p:nvPr/>
        </p:nvSpPr>
        <p:spPr>
          <a:xfrm>
            <a:off x="1054936" y="2497858"/>
            <a:ext cx="4885472" cy="489766"/>
          </a:xfrm>
          <a:prstGeom prst="rect">
            <a:avLst/>
          </a:prstGeom>
          <a:noFill/>
          <a:ln/>
        </p:spPr>
        <p:txBody>
          <a:bodyPr wrap="none" rtlCol="0" anchor="t"/>
          <a:lstStyle/>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Search feature with filters for various categories</a:t>
            </a:r>
          </a:p>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 </a:t>
            </a:r>
            <a:r>
              <a:rPr lang="en-US" sz="2800" kern="0" spc="-51" dirty="0">
                <a:solidFill>
                  <a:srgbClr val="272525"/>
                </a:solidFill>
                <a:latin typeface="Inter" pitchFamily="34" charset="0"/>
                <a:ea typeface="Inter" pitchFamily="34" charset="-122"/>
                <a:cs typeface="Inter" pitchFamily="34" charset="-120"/>
              </a:rPr>
              <a:t> </a:t>
            </a:r>
            <a:endParaRPr lang="en-US" sz="2800" dirty="0"/>
          </a:p>
        </p:txBody>
      </p:sp>
      <p:sp>
        <p:nvSpPr>
          <p:cNvPr id="28" name="Text 3">
            <a:extLst>
              <a:ext uri="{FF2B5EF4-FFF2-40B4-BE49-F238E27FC236}">
                <a16:creationId xmlns:a16="http://schemas.microsoft.com/office/drawing/2014/main" id="{002FAF2D-35C3-454F-2911-C27BED1C2071}"/>
              </a:ext>
            </a:extLst>
          </p:cNvPr>
          <p:cNvSpPr/>
          <p:nvPr/>
        </p:nvSpPr>
        <p:spPr>
          <a:xfrm>
            <a:off x="1036795" y="6367139"/>
            <a:ext cx="4885472" cy="461249"/>
          </a:xfrm>
          <a:prstGeom prst="rect">
            <a:avLst/>
          </a:prstGeom>
          <a:noFill/>
          <a:ln/>
        </p:spPr>
        <p:txBody>
          <a:bodyPr wrap="none" rtlCol="0" anchor="t"/>
          <a:lstStyle/>
          <a:p>
            <a:pPr marL="0" indent="0" algn="l">
              <a:lnSpc>
                <a:spcPts val="2126"/>
              </a:lnSpc>
              <a:buNone/>
            </a:pPr>
            <a:endParaRPr lang="en-US" sz="2800" b="1" kern="0" spc="-51" dirty="0">
              <a:solidFill>
                <a:srgbClr val="272525"/>
              </a:solidFill>
              <a:latin typeface="Inter" pitchFamily="34" charset="0"/>
              <a:ea typeface="Inter" pitchFamily="34" charset="-122"/>
              <a:cs typeface="Inter" pitchFamily="34" charset="-120"/>
            </a:endParaRPr>
          </a:p>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 </a:t>
            </a:r>
            <a:r>
              <a:rPr lang="en-US" sz="2800" kern="0" spc="-51" dirty="0">
                <a:solidFill>
                  <a:srgbClr val="272525"/>
                </a:solidFill>
                <a:latin typeface="Inter" pitchFamily="34" charset="0"/>
                <a:ea typeface="Inter" pitchFamily="34" charset="-122"/>
                <a:cs typeface="Inter" pitchFamily="34" charset="-120"/>
              </a:rPr>
              <a:t> </a:t>
            </a:r>
            <a:endParaRPr lang="en-US" sz="2800" dirty="0"/>
          </a:p>
        </p:txBody>
      </p:sp>
      <p:sp>
        <p:nvSpPr>
          <p:cNvPr id="29" name="Text 3">
            <a:extLst>
              <a:ext uri="{FF2B5EF4-FFF2-40B4-BE49-F238E27FC236}">
                <a16:creationId xmlns:a16="http://schemas.microsoft.com/office/drawing/2014/main" id="{78BCBBB3-A9BF-C795-CCDD-BCAF13E3F80B}"/>
              </a:ext>
            </a:extLst>
          </p:cNvPr>
          <p:cNvSpPr/>
          <p:nvPr/>
        </p:nvSpPr>
        <p:spPr>
          <a:xfrm>
            <a:off x="1015061" y="4303026"/>
            <a:ext cx="5736538" cy="427774"/>
          </a:xfrm>
          <a:prstGeom prst="rect">
            <a:avLst/>
          </a:prstGeom>
          <a:noFill/>
          <a:ln/>
        </p:spPr>
        <p:txBody>
          <a:bodyPr wrap="none" rtlCol="0" anchor="t"/>
          <a:lstStyle/>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Real-Time Navigation and Interactive map to visualize attractions</a:t>
            </a:r>
          </a:p>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 </a:t>
            </a:r>
            <a:r>
              <a:rPr lang="en-US" sz="2800" kern="0" spc="-51" dirty="0">
                <a:solidFill>
                  <a:srgbClr val="272525"/>
                </a:solidFill>
                <a:latin typeface="Inter" pitchFamily="34" charset="0"/>
                <a:ea typeface="Inter" pitchFamily="34" charset="-122"/>
                <a:cs typeface="Inter" pitchFamily="34" charset="-120"/>
              </a:rPr>
              <a:t> </a:t>
            </a:r>
            <a:endParaRPr lang="en-US" sz="2800" dirty="0"/>
          </a:p>
        </p:txBody>
      </p:sp>
      <p:sp>
        <p:nvSpPr>
          <p:cNvPr id="30" name="Text 3">
            <a:extLst>
              <a:ext uri="{FF2B5EF4-FFF2-40B4-BE49-F238E27FC236}">
                <a16:creationId xmlns:a16="http://schemas.microsoft.com/office/drawing/2014/main" id="{FEBE7BC8-85A6-3BE7-5642-D7DC5D4ACFD6}"/>
              </a:ext>
            </a:extLst>
          </p:cNvPr>
          <p:cNvSpPr/>
          <p:nvPr/>
        </p:nvSpPr>
        <p:spPr>
          <a:xfrm>
            <a:off x="1036795" y="5225918"/>
            <a:ext cx="4885472" cy="373540"/>
          </a:xfrm>
          <a:prstGeom prst="rect">
            <a:avLst/>
          </a:prstGeom>
          <a:noFill/>
          <a:ln/>
        </p:spPr>
        <p:txBody>
          <a:bodyPr wrap="none" rtlCol="0" anchor="t"/>
          <a:lstStyle/>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Saving favorite attractions</a:t>
            </a:r>
          </a:p>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 </a:t>
            </a:r>
            <a:r>
              <a:rPr lang="en-US" sz="2800" kern="0" spc="-51" dirty="0">
                <a:solidFill>
                  <a:srgbClr val="272525"/>
                </a:solidFill>
                <a:latin typeface="Inter" pitchFamily="34" charset="0"/>
                <a:ea typeface="Inter" pitchFamily="34" charset="-122"/>
                <a:cs typeface="Inter" pitchFamily="34" charset="-120"/>
              </a:rPr>
              <a:t> </a:t>
            </a:r>
            <a:endParaRPr lang="en-US" sz="2800" dirty="0"/>
          </a:p>
        </p:txBody>
      </p:sp>
      <p:sp>
        <p:nvSpPr>
          <p:cNvPr id="31" name="Text 3">
            <a:extLst>
              <a:ext uri="{FF2B5EF4-FFF2-40B4-BE49-F238E27FC236}">
                <a16:creationId xmlns:a16="http://schemas.microsoft.com/office/drawing/2014/main" id="{FD121DC5-27DC-F8FA-155B-F21B771BD698}"/>
              </a:ext>
            </a:extLst>
          </p:cNvPr>
          <p:cNvSpPr/>
          <p:nvPr/>
        </p:nvSpPr>
        <p:spPr>
          <a:xfrm>
            <a:off x="1015061" y="6079334"/>
            <a:ext cx="4885472" cy="461249"/>
          </a:xfrm>
          <a:prstGeom prst="rect">
            <a:avLst/>
          </a:prstGeom>
          <a:noFill/>
          <a:ln/>
        </p:spPr>
        <p:txBody>
          <a:bodyPr wrap="none" rtlCol="0" anchor="t"/>
          <a:lstStyle/>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Suggesting nearby attractions based on the user's location</a:t>
            </a:r>
          </a:p>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 </a:t>
            </a:r>
            <a:r>
              <a:rPr lang="en-US" sz="2800" kern="0" spc="-51" dirty="0">
                <a:solidFill>
                  <a:srgbClr val="272525"/>
                </a:solidFill>
                <a:latin typeface="Inter" pitchFamily="34" charset="0"/>
                <a:ea typeface="Inter" pitchFamily="34" charset="-122"/>
                <a:cs typeface="Inter" pitchFamily="34" charset="-120"/>
              </a:rPr>
              <a:t> </a:t>
            </a:r>
            <a:endParaRPr lang="en-US" sz="2800" dirty="0"/>
          </a:p>
        </p:txBody>
      </p:sp>
      <p:sp>
        <p:nvSpPr>
          <p:cNvPr id="32" name="Text 3">
            <a:extLst>
              <a:ext uri="{FF2B5EF4-FFF2-40B4-BE49-F238E27FC236}">
                <a16:creationId xmlns:a16="http://schemas.microsoft.com/office/drawing/2014/main" id="{2E5D375E-1FE9-0FEE-185D-AAEA52893C9C}"/>
              </a:ext>
            </a:extLst>
          </p:cNvPr>
          <p:cNvSpPr/>
          <p:nvPr/>
        </p:nvSpPr>
        <p:spPr>
          <a:xfrm>
            <a:off x="984094" y="6989513"/>
            <a:ext cx="4885472" cy="461249"/>
          </a:xfrm>
          <a:prstGeom prst="rect">
            <a:avLst/>
          </a:prstGeom>
          <a:noFill/>
          <a:ln/>
        </p:spPr>
        <p:txBody>
          <a:bodyPr wrap="none" rtlCol="0" anchor="t"/>
          <a:lstStyle/>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Simple rating system</a:t>
            </a:r>
          </a:p>
          <a:p>
            <a:pPr marL="0" indent="0" algn="l">
              <a:lnSpc>
                <a:spcPts val="2126"/>
              </a:lnSpc>
              <a:buNone/>
            </a:pPr>
            <a:r>
              <a:rPr lang="en-US" sz="2800" b="1" kern="0" spc="-51" dirty="0">
                <a:solidFill>
                  <a:srgbClr val="272525"/>
                </a:solidFill>
                <a:latin typeface="Inter" pitchFamily="34" charset="0"/>
                <a:ea typeface="Inter" pitchFamily="34" charset="-122"/>
                <a:cs typeface="Inter" pitchFamily="34" charset="-120"/>
              </a:rPr>
              <a:t> </a:t>
            </a:r>
            <a:r>
              <a:rPr lang="en-US" sz="2800" kern="0" spc="-51" dirty="0">
                <a:solidFill>
                  <a:srgbClr val="272525"/>
                </a:solidFill>
                <a:latin typeface="Inter" pitchFamily="34" charset="0"/>
                <a:ea typeface="Inter" pitchFamily="34" charset="-122"/>
                <a:cs typeface="Inter" pitchFamily="34" charset="-120"/>
              </a:rPr>
              <a:t> </a:t>
            </a:r>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pic>
        <p:nvPicPr>
          <p:cNvPr id="4" name="Image 0" descr="preencoded.png"/>
          <p:cNvPicPr>
            <a:picLocks noChangeAspect="1"/>
          </p:cNvPicPr>
          <p:nvPr/>
        </p:nvPicPr>
        <p:blipFill>
          <a:blip r:embed="rId3"/>
          <a:stretch>
            <a:fillRect/>
          </a:stretch>
        </p:blipFill>
        <p:spPr>
          <a:xfrm>
            <a:off x="0" y="0"/>
            <a:ext cx="14630400" cy="2946916"/>
          </a:xfrm>
          <a:prstGeom prst="rect">
            <a:avLst/>
          </a:prstGeom>
        </p:spPr>
      </p:pic>
      <p:sp>
        <p:nvSpPr>
          <p:cNvPr id="5" name="Text 2"/>
          <p:cNvSpPr/>
          <p:nvPr/>
        </p:nvSpPr>
        <p:spPr>
          <a:xfrm>
            <a:off x="876181" y="3601879"/>
            <a:ext cx="8280916" cy="736640"/>
          </a:xfrm>
          <a:prstGeom prst="rect">
            <a:avLst/>
          </a:prstGeom>
          <a:noFill/>
          <a:ln/>
        </p:spPr>
        <p:txBody>
          <a:bodyPr wrap="none" rtlCol="0" anchor="t"/>
          <a:lstStyle/>
          <a:p>
            <a:pPr marL="0" indent="0">
              <a:lnSpc>
                <a:spcPts val="5801"/>
              </a:lnSpc>
              <a:buNone/>
            </a:pPr>
            <a:r>
              <a:rPr lang="en-US" sz="4641" b="1" kern="0" spc="-139" dirty="0">
                <a:solidFill>
                  <a:srgbClr val="000000"/>
                </a:solidFill>
                <a:latin typeface="Inter" pitchFamily="34" charset="0"/>
                <a:ea typeface="Inter" pitchFamily="34" charset="-122"/>
                <a:cs typeface="Inter" pitchFamily="34" charset="-120"/>
              </a:rPr>
              <a:t>Historical and Cultural Insights</a:t>
            </a:r>
            <a:endParaRPr lang="en-US" sz="4641" dirty="0"/>
          </a:p>
        </p:txBody>
      </p:sp>
      <p:sp>
        <p:nvSpPr>
          <p:cNvPr id="6" name="Shape 3"/>
          <p:cNvSpPr/>
          <p:nvPr/>
        </p:nvSpPr>
        <p:spPr>
          <a:xfrm>
            <a:off x="876181" y="4692134"/>
            <a:ext cx="4135517" cy="2882384"/>
          </a:xfrm>
          <a:prstGeom prst="roundRect">
            <a:avLst>
              <a:gd name="adj" fmla="val 3435"/>
            </a:avLst>
          </a:prstGeom>
          <a:solidFill>
            <a:srgbClr val="DADBF1"/>
          </a:solidFill>
          <a:ln w="7620">
            <a:solidFill>
              <a:srgbClr val="C0C1D7"/>
            </a:solidFill>
            <a:prstDash val="solid"/>
          </a:ln>
        </p:spPr>
      </p:sp>
      <p:sp>
        <p:nvSpPr>
          <p:cNvPr id="7" name="Text 4"/>
          <p:cNvSpPr/>
          <p:nvPr/>
        </p:nvSpPr>
        <p:spPr>
          <a:xfrm>
            <a:off x="1119545" y="4935498"/>
            <a:ext cx="2998232" cy="368260"/>
          </a:xfrm>
          <a:prstGeom prst="rect">
            <a:avLst/>
          </a:prstGeom>
          <a:noFill/>
          <a:ln/>
        </p:spPr>
        <p:txBody>
          <a:bodyPr wrap="none" rtlCol="0" anchor="t"/>
          <a:lstStyle/>
          <a:p>
            <a:pPr marL="0" indent="0">
              <a:lnSpc>
                <a:spcPts val="2901"/>
              </a:lnSpc>
              <a:buNone/>
            </a:pPr>
            <a:r>
              <a:rPr lang="en-US" sz="2320" b="1" kern="0" spc="-70" dirty="0">
                <a:solidFill>
                  <a:srgbClr val="272525"/>
                </a:solidFill>
                <a:latin typeface="Inter" pitchFamily="34" charset="0"/>
                <a:ea typeface="Inter" pitchFamily="34" charset="-122"/>
                <a:cs typeface="Inter" pitchFamily="34" charset="-120"/>
              </a:rPr>
              <a:t>Historical Background</a:t>
            </a:r>
            <a:endParaRPr lang="en-US" sz="2320" dirty="0"/>
          </a:p>
        </p:txBody>
      </p:sp>
      <p:sp>
        <p:nvSpPr>
          <p:cNvPr id="8" name="Text 5"/>
          <p:cNvSpPr/>
          <p:nvPr/>
        </p:nvSpPr>
        <p:spPr>
          <a:xfrm>
            <a:off x="1119545" y="5445204"/>
            <a:ext cx="3648789" cy="1885950"/>
          </a:xfrm>
          <a:prstGeom prst="rect">
            <a:avLst/>
          </a:prstGeom>
          <a:noFill/>
          <a:ln/>
        </p:spPr>
        <p:txBody>
          <a:bodyPr wrap="square" rtlCol="0" anchor="t"/>
          <a:lstStyle/>
          <a:p>
            <a:pPr marL="0" indent="0">
              <a:lnSpc>
                <a:spcPts val="2970"/>
              </a:lnSpc>
              <a:buNone/>
            </a:pPr>
            <a:r>
              <a:rPr lang="en-US" sz="1856" kern="0" spc="-37" dirty="0">
                <a:solidFill>
                  <a:srgbClr val="272525"/>
                </a:solidFill>
                <a:latin typeface="Inter" pitchFamily="34" charset="0"/>
                <a:ea typeface="Inter" pitchFamily="34" charset="-122"/>
                <a:cs typeface="Inter" pitchFamily="34" charset="-120"/>
              </a:rPr>
              <a:t>Learn about the fascinating history of your destination, from ancient civilizations to modern-day events, through detailed descriptions and narratives.</a:t>
            </a:r>
            <a:endParaRPr lang="en-US" sz="1856" dirty="0"/>
          </a:p>
        </p:txBody>
      </p:sp>
      <p:sp>
        <p:nvSpPr>
          <p:cNvPr id="9" name="Shape 6"/>
          <p:cNvSpPr/>
          <p:nvPr/>
        </p:nvSpPr>
        <p:spPr>
          <a:xfrm>
            <a:off x="5247442" y="4692134"/>
            <a:ext cx="4135517" cy="2882384"/>
          </a:xfrm>
          <a:prstGeom prst="roundRect">
            <a:avLst>
              <a:gd name="adj" fmla="val 3435"/>
            </a:avLst>
          </a:prstGeom>
          <a:solidFill>
            <a:srgbClr val="DADBF1"/>
          </a:solidFill>
          <a:ln w="7620">
            <a:solidFill>
              <a:srgbClr val="C0C1D7"/>
            </a:solidFill>
            <a:prstDash val="solid"/>
          </a:ln>
        </p:spPr>
      </p:sp>
      <p:sp>
        <p:nvSpPr>
          <p:cNvPr id="10" name="Text 7"/>
          <p:cNvSpPr/>
          <p:nvPr/>
        </p:nvSpPr>
        <p:spPr>
          <a:xfrm>
            <a:off x="5490805" y="4935498"/>
            <a:ext cx="2946916" cy="368260"/>
          </a:xfrm>
          <a:prstGeom prst="rect">
            <a:avLst/>
          </a:prstGeom>
          <a:noFill/>
          <a:ln/>
        </p:spPr>
        <p:txBody>
          <a:bodyPr wrap="none" rtlCol="0" anchor="t"/>
          <a:lstStyle/>
          <a:p>
            <a:pPr marL="0" indent="0">
              <a:lnSpc>
                <a:spcPts val="2901"/>
              </a:lnSpc>
              <a:buNone/>
            </a:pPr>
            <a:r>
              <a:rPr lang="en-US" sz="2320" b="1" kern="0" spc="-70" dirty="0">
                <a:solidFill>
                  <a:srgbClr val="272525"/>
                </a:solidFill>
                <a:latin typeface="Inter" pitchFamily="34" charset="0"/>
                <a:ea typeface="Inter" pitchFamily="34" charset="-122"/>
                <a:cs typeface="Inter" pitchFamily="34" charset="-120"/>
              </a:rPr>
              <a:t>Cultural Traditions</a:t>
            </a:r>
            <a:endParaRPr lang="en-US" sz="2320" dirty="0"/>
          </a:p>
        </p:txBody>
      </p:sp>
      <p:sp>
        <p:nvSpPr>
          <p:cNvPr id="11" name="Text 8"/>
          <p:cNvSpPr/>
          <p:nvPr/>
        </p:nvSpPr>
        <p:spPr>
          <a:xfrm>
            <a:off x="5490805" y="5445204"/>
            <a:ext cx="3648789" cy="1885950"/>
          </a:xfrm>
          <a:prstGeom prst="rect">
            <a:avLst/>
          </a:prstGeom>
          <a:noFill/>
          <a:ln/>
        </p:spPr>
        <p:txBody>
          <a:bodyPr wrap="square" rtlCol="0" anchor="t"/>
          <a:lstStyle/>
          <a:p>
            <a:pPr marL="0" indent="0">
              <a:lnSpc>
                <a:spcPts val="2970"/>
              </a:lnSpc>
              <a:buNone/>
            </a:pPr>
            <a:r>
              <a:rPr lang="en-US" sz="1856" kern="0" spc="-37" dirty="0">
                <a:solidFill>
                  <a:srgbClr val="272525"/>
                </a:solidFill>
                <a:latin typeface="Inter" pitchFamily="34" charset="0"/>
                <a:ea typeface="Inter" pitchFamily="34" charset="-122"/>
                <a:cs typeface="Inter" pitchFamily="34" charset="-120"/>
              </a:rPr>
              <a:t>Gain an understanding of local customs, traditions, and etiquette to ensure respectful and enjoyable interactions with the local population.</a:t>
            </a:r>
            <a:endParaRPr lang="en-US" sz="1856" dirty="0"/>
          </a:p>
        </p:txBody>
      </p:sp>
      <p:sp>
        <p:nvSpPr>
          <p:cNvPr id="12" name="Shape 9"/>
          <p:cNvSpPr/>
          <p:nvPr/>
        </p:nvSpPr>
        <p:spPr>
          <a:xfrm>
            <a:off x="9618702" y="4692134"/>
            <a:ext cx="4135517" cy="2882384"/>
          </a:xfrm>
          <a:prstGeom prst="roundRect">
            <a:avLst>
              <a:gd name="adj" fmla="val 3435"/>
            </a:avLst>
          </a:prstGeom>
          <a:solidFill>
            <a:srgbClr val="DADBF1"/>
          </a:solidFill>
          <a:ln w="7620">
            <a:solidFill>
              <a:srgbClr val="C0C1D7"/>
            </a:solidFill>
            <a:prstDash val="solid"/>
          </a:ln>
        </p:spPr>
      </p:sp>
      <p:sp>
        <p:nvSpPr>
          <p:cNvPr id="13" name="Text 10"/>
          <p:cNvSpPr/>
          <p:nvPr/>
        </p:nvSpPr>
        <p:spPr>
          <a:xfrm>
            <a:off x="9862066" y="4935498"/>
            <a:ext cx="2946916" cy="368260"/>
          </a:xfrm>
          <a:prstGeom prst="rect">
            <a:avLst/>
          </a:prstGeom>
          <a:noFill/>
          <a:ln/>
        </p:spPr>
        <p:txBody>
          <a:bodyPr wrap="none" rtlCol="0" anchor="t"/>
          <a:lstStyle/>
          <a:p>
            <a:pPr marL="0" indent="0">
              <a:lnSpc>
                <a:spcPts val="2901"/>
              </a:lnSpc>
              <a:buNone/>
            </a:pPr>
            <a:r>
              <a:rPr lang="en-US" sz="2320" b="1" kern="0" spc="-70" dirty="0">
                <a:solidFill>
                  <a:srgbClr val="272525"/>
                </a:solidFill>
                <a:latin typeface="Inter" pitchFamily="34" charset="0"/>
                <a:ea typeface="Inter" pitchFamily="34" charset="-122"/>
                <a:cs typeface="Inter" pitchFamily="34" charset="-120"/>
              </a:rPr>
              <a:t>Art and Architecture</a:t>
            </a:r>
            <a:endParaRPr lang="en-US" sz="2320" dirty="0"/>
          </a:p>
        </p:txBody>
      </p:sp>
      <p:sp>
        <p:nvSpPr>
          <p:cNvPr id="14" name="Text 11"/>
          <p:cNvSpPr/>
          <p:nvPr/>
        </p:nvSpPr>
        <p:spPr>
          <a:xfrm>
            <a:off x="9862066" y="5445204"/>
            <a:ext cx="3648789" cy="1885950"/>
          </a:xfrm>
          <a:prstGeom prst="rect">
            <a:avLst/>
          </a:prstGeom>
          <a:noFill/>
          <a:ln/>
        </p:spPr>
        <p:txBody>
          <a:bodyPr wrap="square" rtlCol="0" anchor="t"/>
          <a:lstStyle/>
          <a:p>
            <a:pPr marL="0" indent="0">
              <a:lnSpc>
                <a:spcPts val="2970"/>
              </a:lnSpc>
              <a:buNone/>
            </a:pPr>
            <a:r>
              <a:rPr lang="en-US" sz="1856" kern="0" spc="-37" dirty="0">
                <a:solidFill>
                  <a:srgbClr val="272525"/>
                </a:solidFill>
                <a:latin typeface="Inter" pitchFamily="34" charset="0"/>
                <a:ea typeface="Inter" pitchFamily="34" charset="-122"/>
                <a:cs typeface="Inter" pitchFamily="34" charset="-120"/>
              </a:rPr>
              <a:t>Explore the rich artistic heritage of your destination, discovering hidden gems and masterpieces that reveal the cultural identity of the place.</a:t>
            </a:r>
            <a:endParaRPr lang="en-US" sz="1856"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6" name="Text 3"/>
          <p:cNvSpPr/>
          <p:nvPr/>
        </p:nvSpPr>
        <p:spPr>
          <a:xfrm>
            <a:off x="643904" y="3880128"/>
            <a:ext cx="12902327" cy="1185148"/>
          </a:xfrm>
          <a:prstGeom prst="rect">
            <a:avLst/>
          </a:prstGeom>
          <a:noFill/>
          <a:ln/>
        </p:spPr>
        <p:txBody>
          <a:bodyPr wrap="square" rtlCol="0" anchor="t"/>
          <a:lstStyle/>
          <a:p>
            <a:pPr marL="0" indent="0">
              <a:lnSpc>
                <a:spcPts val="3110"/>
              </a:lnSpc>
              <a:buNone/>
            </a:pPr>
            <a:r>
              <a:rPr lang="en-US" sz="1944" kern="0" spc="-39" dirty="0">
                <a:solidFill>
                  <a:srgbClr val="272525"/>
                </a:solidFill>
                <a:latin typeface="Inter" pitchFamily="34" charset="0"/>
                <a:ea typeface="Inter" pitchFamily="34" charset="-122"/>
                <a:cs typeface="Inter" pitchFamily="34" charset="-120"/>
              </a:rPr>
              <a:t>Smart Tour Guide is more than just a travel app; it's a platform that empowers travelers to create their own adventures. By embracing digital innovation, we're transforming the way people experience the world and making travel more accessible, enjoyable, and fulfilling than ever before.</a:t>
            </a:r>
            <a:endParaRPr lang="en-US" sz="1944" dirty="0"/>
          </a:p>
        </p:txBody>
      </p:sp>
      <p:sp>
        <p:nvSpPr>
          <p:cNvPr id="8" name="Text 2"/>
          <p:cNvSpPr/>
          <p:nvPr/>
        </p:nvSpPr>
        <p:spPr>
          <a:xfrm>
            <a:off x="4335370" y="5859304"/>
            <a:ext cx="6234589" cy="771525"/>
          </a:xfrm>
          <a:prstGeom prst="rect">
            <a:avLst/>
          </a:prstGeom>
          <a:noFill/>
          <a:ln/>
        </p:spPr>
        <p:txBody>
          <a:bodyPr wrap="none" rtlCol="0" anchor="t"/>
          <a:lstStyle/>
          <a:p>
            <a:pPr marL="0" indent="0" algn="ctr">
              <a:lnSpc>
                <a:spcPts val="6075"/>
              </a:lnSpc>
              <a:buNone/>
            </a:pPr>
            <a:r>
              <a:rPr lang="en-US" sz="4860" b="1" kern="0" spc="-146" dirty="0">
                <a:solidFill>
                  <a:srgbClr val="000000"/>
                </a:solidFill>
                <a:latin typeface="Inter" pitchFamily="34" charset="0"/>
                <a:ea typeface="Inter" pitchFamily="34" charset="-122"/>
                <a:cs typeface="Inter" pitchFamily="34" charset="-120"/>
              </a:rPr>
              <a:t>THANK YOU</a:t>
            </a:r>
            <a:endParaRPr lang="en-US" sz="486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TotalTime>
  <Words>447</Words>
  <Application>Microsoft Office PowerPoint</Application>
  <PresentationFormat>Custom</PresentationFormat>
  <Paragraphs>70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Akhna S J</cp:lastModifiedBy>
  <cp:revision>2</cp:revision>
  <dcterms:created xsi:type="dcterms:W3CDTF">2024-08-04T17:41:26Z</dcterms:created>
  <dcterms:modified xsi:type="dcterms:W3CDTF">2024-08-04T20:06:27Z</dcterms:modified>
</cp:coreProperties>
</file>